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40538" cy="10080625"/>
  <p:notesSz cx="6797675" cy="9928225"/>
  <p:defaultTextStyle>
    <a:defPPr>
      <a:defRPr lang="en-US"/>
    </a:defPPr>
    <a:lvl1pPr marL="0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1282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2564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13845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85127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56409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27691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98972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70254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>
          <p15:clr>
            <a:srgbClr val="A4A3A4"/>
          </p15:clr>
        </p15:guide>
        <p15:guide id="2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32" autoAdjust="0"/>
  </p:normalViewPr>
  <p:slideViewPr>
    <p:cSldViewPr>
      <p:cViewPr>
        <p:scale>
          <a:sx n="125" d="100"/>
          <a:sy n="125" d="100"/>
        </p:scale>
        <p:origin x="996" y="90"/>
      </p:cViewPr>
      <p:guideLst>
        <p:guide orient="horz" pos="3175"/>
        <p:guide pos="21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a</c:v>
                </c:pt>
              </c:strCache>
            </c:strRef>
          </c:tx>
          <c:invertIfNegative val="0"/>
          <c:val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1F-4FE6-AA17-2EB40853AB54}"/>
            </c:ext>
          </c:extLst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b</c:v>
                </c:pt>
              </c:strCache>
            </c:strRef>
          </c:tx>
          <c:invertIfNegative val="0"/>
          <c:val>
            <c:numRef>
              <c:f>Sheet1!$B$2:$F$2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1F-4FE6-AA17-2EB40853AB54}"/>
            </c:ext>
          </c:extLst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c</c:v>
                </c:pt>
              </c:strCache>
            </c:strRef>
          </c:tx>
          <c:invertIfNegative val="0"/>
          <c:val>
            <c:numRef>
              <c:f>Sheet1!$B$3:$F$3</c:f>
              <c:numCache>
                <c:formatCode>General</c:formatCode>
                <c:ptCount val="5"/>
                <c:pt idx="0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1F-4FE6-AA17-2EB40853AB54}"/>
            </c:ext>
          </c:extLst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invertIfNegative val="0"/>
          <c:val>
            <c:numRef>
              <c:f>Sheet1!$B$4:$F$4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1F-4FE6-AA17-2EB40853AB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9560360"/>
        <c:axId val="369561928"/>
        <c:axId val="0"/>
      </c:bar3DChart>
      <c:catAx>
        <c:axId val="369560360"/>
        <c:scaling>
          <c:orientation val="minMax"/>
        </c:scaling>
        <c:delete val="0"/>
        <c:axPos val="b"/>
        <c:majorTickMark val="out"/>
        <c:minorTickMark val="none"/>
        <c:tickLblPos val="nextTo"/>
        <c:crossAx val="369561928"/>
        <c:crosses val="autoZero"/>
        <c:auto val="1"/>
        <c:lblAlgn val="ctr"/>
        <c:lblOffset val="100"/>
        <c:noMultiLvlLbl val="0"/>
      </c:catAx>
      <c:valAx>
        <c:axId val="369561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9560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3131530"/>
            <a:ext cx="5814457" cy="216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6081" y="5712356"/>
            <a:ext cx="4788377" cy="25761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1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2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3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85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56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2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98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70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CB8-E810-454F-996A-C8648A9E798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34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CB8-E810-454F-996A-C8648A9E798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1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59390" y="403694"/>
            <a:ext cx="1539122" cy="860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027" y="403694"/>
            <a:ext cx="4503355" cy="860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CB8-E810-454F-996A-C8648A9E798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9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CB8-E810-454F-996A-C8648A9E798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3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56" y="6477736"/>
            <a:ext cx="5814457" cy="2002124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56" y="4272600"/>
            <a:ext cx="5814457" cy="22051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12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425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138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851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564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276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989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702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CB8-E810-454F-996A-C8648A9E798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8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027" y="2352147"/>
            <a:ext cx="3021238" cy="665274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7273" y="2352147"/>
            <a:ext cx="3021238" cy="665274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CB8-E810-454F-996A-C8648A9E798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6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028" y="2256475"/>
            <a:ext cx="3022426" cy="94039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1282" indent="0">
              <a:buNone/>
              <a:defRPr sz="2100" b="1"/>
            </a:lvl2pPr>
            <a:lvl3pPr marL="942564" indent="0">
              <a:buNone/>
              <a:defRPr sz="1900" b="1"/>
            </a:lvl3pPr>
            <a:lvl4pPr marL="1413845" indent="0">
              <a:buNone/>
              <a:defRPr sz="1600" b="1"/>
            </a:lvl4pPr>
            <a:lvl5pPr marL="1885127" indent="0">
              <a:buNone/>
              <a:defRPr sz="1600" b="1"/>
            </a:lvl5pPr>
            <a:lvl6pPr marL="2356409" indent="0">
              <a:buNone/>
              <a:defRPr sz="1600" b="1"/>
            </a:lvl6pPr>
            <a:lvl7pPr marL="2827691" indent="0">
              <a:buNone/>
              <a:defRPr sz="1600" b="1"/>
            </a:lvl7pPr>
            <a:lvl8pPr marL="3298972" indent="0">
              <a:buNone/>
              <a:defRPr sz="1600" b="1"/>
            </a:lvl8pPr>
            <a:lvl9pPr marL="37702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028" y="3196865"/>
            <a:ext cx="3022426" cy="580802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4899" y="2256475"/>
            <a:ext cx="3023613" cy="94039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1282" indent="0">
              <a:buNone/>
              <a:defRPr sz="2100" b="1"/>
            </a:lvl2pPr>
            <a:lvl3pPr marL="942564" indent="0">
              <a:buNone/>
              <a:defRPr sz="1900" b="1"/>
            </a:lvl3pPr>
            <a:lvl4pPr marL="1413845" indent="0">
              <a:buNone/>
              <a:defRPr sz="1600" b="1"/>
            </a:lvl4pPr>
            <a:lvl5pPr marL="1885127" indent="0">
              <a:buNone/>
              <a:defRPr sz="1600" b="1"/>
            </a:lvl5pPr>
            <a:lvl6pPr marL="2356409" indent="0">
              <a:buNone/>
              <a:defRPr sz="1600" b="1"/>
            </a:lvl6pPr>
            <a:lvl7pPr marL="2827691" indent="0">
              <a:buNone/>
              <a:defRPr sz="1600" b="1"/>
            </a:lvl7pPr>
            <a:lvl8pPr marL="3298972" indent="0">
              <a:buNone/>
              <a:defRPr sz="1600" b="1"/>
            </a:lvl8pPr>
            <a:lvl9pPr marL="37702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4899" y="3196865"/>
            <a:ext cx="3023613" cy="580802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CB8-E810-454F-996A-C8648A9E798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3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CB8-E810-454F-996A-C8648A9E798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3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CB8-E810-454F-996A-C8648A9E798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028" y="401358"/>
            <a:ext cx="2250490" cy="170810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4460" y="401360"/>
            <a:ext cx="3824052" cy="8603535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028" y="2109465"/>
            <a:ext cx="2250490" cy="6895428"/>
          </a:xfrm>
        </p:spPr>
        <p:txBody>
          <a:bodyPr/>
          <a:lstStyle>
            <a:lvl1pPr marL="0" indent="0">
              <a:buNone/>
              <a:defRPr sz="1400"/>
            </a:lvl1pPr>
            <a:lvl2pPr marL="471282" indent="0">
              <a:buNone/>
              <a:defRPr sz="1200"/>
            </a:lvl2pPr>
            <a:lvl3pPr marL="942564" indent="0">
              <a:buNone/>
              <a:defRPr sz="1000"/>
            </a:lvl3pPr>
            <a:lvl4pPr marL="1413845" indent="0">
              <a:buNone/>
              <a:defRPr sz="900"/>
            </a:lvl4pPr>
            <a:lvl5pPr marL="1885127" indent="0">
              <a:buNone/>
              <a:defRPr sz="900"/>
            </a:lvl5pPr>
            <a:lvl6pPr marL="2356409" indent="0">
              <a:buNone/>
              <a:defRPr sz="900"/>
            </a:lvl6pPr>
            <a:lvl7pPr marL="2827691" indent="0">
              <a:buNone/>
              <a:defRPr sz="900"/>
            </a:lvl7pPr>
            <a:lvl8pPr marL="3298972" indent="0">
              <a:buNone/>
              <a:defRPr sz="900"/>
            </a:lvl8pPr>
            <a:lvl9pPr marL="377025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CB8-E810-454F-996A-C8648A9E798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0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793" y="7056438"/>
            <a:ext cx="4104323" cy="83305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793" y="900723"/>
            <a:ext cx="4104323" cy="6048375"/>
          </a:xfrm>
        </p:spPr>
        <p:txBody>
          <a:bodyPr/>
          <a:lstStyle>
            <a:lvl1pPr marL="0" indent="0">
              <a:buNone/>
              <a:defRPr sz="3300"/>
            </a:lvl1pPr>
            <a:lvl2pPr marL="471282" indent="0">
              <a:buNone/>
              <a:defRPr sz="2900"/>
            </a:lvl2pPr>
            <a:lvl3pPr marL="942564" indent="0">
              <a:buNone/>
              <a:defRPr sz="2500"/>
            </a:lvl3pPr>
            <a:lvl4pPr marL="1413845" indent="0">
              <a:buNone/>
              <a:defRPr sz="2100"/>
            </a:lvl4pPr>
            <a:lvl5pPr marL="1885127" indent="0">
              <a:buNone/>
              <a:defRPr sz="2100"/>
            </a:lvl5pPr>
            <a:lvl6pPr marL="2356409" indent="0">
              <a:buNone/>
              <a:defRPr sz="2100"/>
            </a:lvl6pPr>
            <a:lvl7pPr marL="2827691" indent="0">
              <a:buNone/>
              <a:defRPr sz="2100"/>
            </a:lvl7pPr>
            <a:lvl8pPr marL="3298972" indent="0">
              <a:buNone/>
              <a:defRPr sz="2100"/>
            </a:lvl8pPr>
            <a:lvl9pPr marL="3770254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0793" y="7889490"/>
            <a:ext cx="4104323" cy="1183072"/>
          </a:xfrm>
        </p:spPr>
        <p:txBody>
          <a:bodyPr/>
          <a:lstStyle>
            <a:lvl1pPr marL="0" indent="0">
              <a:buNone/>
              <a:defRPr sz="1400"/>
            </a:lvl1pPr>
            <a:lvl2pPr marL="471282" indent="0">
              <a:buNone/>
              <a:defRPr sz="1200"/>
            </a:lvl2pPr>
            <a:lvl3pPr marL="942564" indent="0">
              <a:buNone/>
              <a:defRPr sz="1000"/>
            </a:lvl3pPr>
            <a:lvl4pPr marL="1413845" indent="0">
              <a:buNone/>
              <a:defRPr sz="900"/>
            </a:lvl4pPr>
            <a:lvl5pPr marL="1885127" indent="0">
              <a:buNone/>
              <a:defRPr sz="900"/>
            </a:lvl5pPr>
            <a:lvl6pPr marL="2356409" indent="0">
              <a:buNone/>
              <a:defRPr sz="900"/>
            </a:lvl6pPr>
            <a:lvl7pPr marL="2827691" indent="0">
              <a:buNone/>
              <a:defRPr sz="900"/>
            </a:lvl7pPr>
            <a:lvl8pPr marL="3298972" indent="0">
              <a:buNone/>
              <a:defRPr sz="900"/>
            </a:lvl8pPr>
            <a:lvl9pPr marL="377025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CB8-E810-454F-996A-C8648A9E798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5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027" y="403692"/>
            <a:ext cx="6156484" cy="1680104"/>
          </a:xfrm>
          <a:prstGeom prst="rect">
            <a:avLst/>
          </a:prstGeom>
        </p:spPr>
        <p:txBody>
          <a:bodyPr vert="horz" lIns="94256" tIns="47128" rIns="94256" bIns="4712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027" y="2352147"/>
            <a:ext cx="6156484" cy="6652746"/>
          </a:xfrm>
          <a:prstGeom prst="rect">
            <a:avLst/>
          </a:prstGeom>
        </p:spPr>
        <p:txBody>
          <a:bodyPr vert="horz" lIns="94256" tIns="47128" rIns="94256" bIns="471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027" y="9343247"/>
            <a:ext cx="1596126" cy="536700"/>
          </a:xfrm>
          <a:prstGeom prst="rect">
            <a:avLst/>
          </a:prstGeom>
        </p:spPr>
        <p:txBody>
          <a:bodyPr vert="horz" lIns="94256" tIns="47128" rIns="94256" bIns="4712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FECB8-E810-454F-996A-C8648A9E798F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7185" y="9343247"/>
            <a:ext cx="2166170" cy="536700"/>
          </a:xfrm>
          <a:prstGeom prst="rect">
            <a:avLst/>
          </a:prstGeom>
        </p:spPr>
        <p:txBody>
          <a:bodyPr vert="horz" lIns="94256" tIns="47128" rIns="94256" bIns="4712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2385" y="9343247"/>
            <a:ext cx="1596126" cy="536700"/>
          </a:xfrm>
          <a:prstGeom prst="rect">
            <a:avLst/>
          </a:prstGeom>
        </p:spPr>
        <p:txBody>
          <a:bodyPr vert="horz" lIns="94256" tIns="47128" rIns="94256" bIns="4712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5E6AC-9B90-4A14-BC8E-E7C0E7194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3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42564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3461" indent="-353461" algn="l" defTabSz="942564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5833" indent="-294551" algn="l" defTabSz="942564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8204" indent="-235641" algn="l" defTabSz="94256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9486" indent="-235641" algn="l" defTabSz="942564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20768" indent="-235641" algn="l" defTabSz="942564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2050" indent="-235641" algn="l" defTabSz="94256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63331" indent="-235641" algn="l" defTabSz="94256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34613" indent="-235641" algn="l" defTabSz="94256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05895" indent="-235641" algn="l" defTabSz="94256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1282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2564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3845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85127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56409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27691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98972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70254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76053" y="95632"/>
            <a:ext cx="5181818" cy="331407"/>
          </a:xfrm>
          <a:solidFill>
            <a:schemeClr val="tx1">
              <a:lumMod val="65000"/>
              <a:lumOff val="3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600" b="1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X </a:t>
            </a:r>
            <a:r>
              <a:rPr lang="bg-BG" sz="1600" b="1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КОНФЕРЕНЦИЯ </a:t>
            </a:r>
            <a:r>
              <a:rPr lang="bg-BG" sz="1600" b="1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„</a:t>
            </a:r>
            <a:r>
              <a:rPr lang="bg-BG" sz="1600" b="1" spc="300" dirty="0" err="1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БулЕФ</a:t>
            </a:r>
            <a:r>
              <a:rPr lang="bg-BG" sz="1600" b="1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 201</a:t>
            </a:r>
            <a:r>
              <a:rPr lang="bg-BG" sz="1600" b="1" spc="300" dirty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8</a:t>
            </a:r>
            <a:r>
              <a:rPr lang="bg-BG" sz="1600" b="1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"</a:t>
            </a:r>
            <a:endParaRPr lang="en-US" sz="1600" spc="300" dirty="0">
              <a:solidFill>
                <a:schemeClr val="bg1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63237" y="1583928"/>
            <a:ext cx="3113016" cy="1458064"/>
          </a:xfr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4256" tIns="47128" rIns="94256" bIns="47128" rtlCol="0">
            <a:normAutofit/>
          </a:bodyPr>
          <a:lstStyle/>
          <a:p>
            <a:r>
              <a:rPr lang="bg-BG" sz="1400" dirty="0"/>
              <a:t>Проблем</a:t>
            </a:r>
          </a:p>
          <a:p>
            <a:pPr marL="0" indent="0">
              <a:buNone/>
            </a:pPr>
            <a:endParaRPr lang="bg-BG" sz="1000" dirty="0"/>
          </a:p>
          <a:p>
            <a:pPr marL="0" indent="0">
              <a:buNone/>
            </a:pPr>
            <a:endParaRPr lang="en-US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397152" y="1583928"/>
                <a:ext cx="3273885" cy="2304256"/>
              </a:xfrm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lIns="94256" tIns="47128" rIns="94256" bIns="47128" rtlCol="0">
                <a:normAutofit/>
              </a:bodyPr>
              <a:lstStyle/>
              <a:p>
                <a:r>
                  <a:rPr lang="bg-BG" sz="1400" dirty="0"/>
                  <a:t>Ново решение</a:t>
                </a:r>
              </a:p>
              <a:p>
                <a:pPr marL="0" indent="0">
                  <a:buNone/>
                </a:pPr>
                <a:endParaRPr lang="bg-BG" sz="1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>
                          <a:latin typeface="Cambria Math"/>
                        </a:rPr>
                        <m:t>𝑥</m:t>
                      </m:r>
                      <m:r>
                        <a:rPr lang="en-US" sz="100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00">
                              <a:latin typeface="Cambria Math"/>
                            </a:rPr>
                            <m:t>−</m:t>
                          </m:r>
                          <m:r>
                            <a:rPr lang="en-US" sz="1000">
                              <a:latin typeface="Cambria Math"/>
                            </a:rPr>
                            <m:t>𝑏</m:t>
                          </m:r>
                          <m:r>
                            <a:rPr lang="en-US" sz="1000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1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00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00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00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 sz="1000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sz="1000">
                              <a:latin typeface="Cambria Math"/>
                            </a:rPr>
                            <m:t>2</m:t>
                          </m:r>
                          <m:r>
                            <a:rPr lang="en-US" sz="100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bg-BG" sz="1000" dirty="0"/>
              </a:p>
              <a:p>
                <a:endParaRPr lang="bg-BG" sz="1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0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00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00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0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100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00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00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100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397152" y="1583928"/>
                <a:ext cx="3273885" cy="2304256"/>
              </a:xfrm>
              <a:blipFill rotWithShape="1">
                <a:blip r:embed="rId2"/>
                <a:stretch>
                  <a:fillRect/>
                </a:stretch>
              </a:blipFill>
              <a:ln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3"/>
          <p:cNvSpPr txBox="1">
            <a:spLocks/>
          </p:cNvSpPr>
          <p:nvPr/>
        </p:nvSpPr>
        <p:spPr>
          <a:xfrm>
            <a:off x="3392585" y="9742040"/>
            <a:ext cx="3295765" cy="24933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4256" tIns="47128" rIns="94256" bIns="4712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000" b="1" dirty="0">
                <a:solidFill>
                  <a:schemeClr val="bg1"/>
                </a:solidFill>
                <a:latin typeface="Georgia" pitchFamily="18" charset="0"/>
              </a:rPr>
              <a:t>България, </a:t>
            </a:r>
            <a:r>
              <a:rPr lang="bg-BG" sz="1000" b="1" dirty="0" smtClean="0">
                <a:solidFill>
                  <a:schemeClr val="bg1"/>
                </a:solidFill>
                <a:latin typeface="Georgia" pitchFamily="18" charset="0"/>
              </a:rPr>
              <a:t>Созопол</a:t>
            </a:r>
            <a:r>
              <a:rPr lang="ru-RU" sz="1000" b="1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en-US" sz="1000" b="1" dirty="0" smtClean="0">
                <a:solidFill>
                  <a:schemeClr val="bg1"/>
                </a:solidFill>
                <a:latin typeface="Georgia" pitchFamily="18" charset="0"/>
              </a:rPr>
              <a:t>1</a:t>
            </a:r>
            <a:r>
              <a:rPr lang="en-US" sz="1000" b="1" dirty="0">
                <a:solidFill>
                  <a:schemeClr val="bg1"/>
                </a:solidFill>
                <a:latin typeface="Georgia" pitchFamily="18" charset="0"/>
              </a:rPr>
              <a:t>1</a:t>
            </a:r>
            <a:r>
              <a:rPr lang="ru-RU" sz="1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1000" b="1" dirty="0">
                <a:solidFill>
                  <a:schemeClr val="bg1"/>
                </a:solidFill>
                <a:latin typeface="Georgia" pitchFamily="18" charset="0"/>
              </a:rPr>
              <a:t>- </a:t>
            </a:r>
            <a:r>
              <a:rPr lang="ru-RU" sz="1000" b="1" dirty="0" smtClean="0">
                <a:solidFill>
                  <a:schemeClr val="bg1"/>
                </a:solidFill>
                <a:latin typeface="Georgia" pitchFamily="18" charset="0"/>
              </a:rPr>
              <a:t>1</a:t>
            </a:r>
            <a:r>
              <a:rPr lang="en-US" sz="1000" b="1" dirty="0" smtClean="0">
                <a:solidFill>
                  <a:schemeClr val="bg1"/>
                </a:solidFill>
                <a:latin typeface="Georgia" pitchFamily="18" charset="0"/>
              </a:rPr>
              <a:t>4</a:t>
            </a:r>
            <a:r>
              <a:rPr lang="ru-RU" sz="1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bg-BG" sz="1000" b="1" dirty="0" smtClean="0">
                <a:solidFill>
                  <a:schemeClr val="bg1"/>
                </a:solidFill>
                <a:latin typeface="Georgia" pitchFamily="18" charset="0"/>
              </a:rPr>
              <a:t>с</a:t>
            </a:r>
            <a:r>
              <a:rPr lang="ru-RU" sz="1000" b="1" dirty="0" smtClean="0">
                <a:solidFill>
                  <a:schemeClr val="bg1"/>
                </a:solidFill>
                <a:latin typeface="Georgia" pitchFamily="18" charset="0"/>
              </a:rPr>
              <a:t>ептември</a:t>
            </a:r>
            <a:r>
              <a:rPr lang="ru-RU" sz="1000" b="1" dirty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1000" b="1" dirty="0" smtClean="0">
                <a:solidFill>
                  <a:schemeClr val="bg1"/>
                </a:solidFill>
                <a:latin typeface="Georgia" pitchFamily="18" charset="0"/>
              </a:rPr>
              <a:t>201</a:t>
            </a:r>
            <a:r>
              <a:rPr lang="bg-BG" sz="1000" b="1" dirty="0">
                <a:solidFill>
                  <a:schemeClr val="bg1"/>
                </a:solidFill>
                <a:latin typeface="Georgia" pitchFamily="18" charset="0"/>
              </a:rPr>
              <a:t>8</a:t>
            </a:r>
            <a:r>
              <a:rPr lang="en-US" sz="1000" b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1000" b="1" dirty="0" smtClean="0">
                <a:solidFill>
                  <a:schemeClr val="bg1"/>
                </a:solidFill>
                <a:latin typeface="Georgia" pitchFamily="18" charset="0"/>
              </a:rPr>
              <a:t>г</a:t>
            </a:r>
            <a:r>
              <a:rPr lang="ru-RU" sz="1000" b="1" dirty="0">
                <a:solidFill>
                  <a:schemeClr val="bg1"/>
                </a:solidFill>
                <a:latin typeface="Georgia" pitchFamily="18" charset="0"/>
              </a:rPr>
              <a:t>.</a:t>
            </a:r>
            <a:endParaRPr lang="en-US" sz="1000" b="1" dirty="0">
              <a:solidFill>
                <a:schemeClr val="bg1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156132" y="3168104"/>
            <a:ext cx="3120121" cy="1872208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4256" tIns="47128" rIns="94256" bIns="47128" rtlCol="0">
            <a:normAutofit/>
          </a:bodyPr>
          <a:lstStyle>
            <a:lvl1pPr marL="353461" indent="-35346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5833" indent="-294551" algn="l" defTabSz="94256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204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9486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0768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2050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3331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4613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5895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1400" dirty="0" smtClean="0"/>
              <a:t>Цели</a:t>
            </a:r>
            <a:endParaRPr lang="bg-BG" sz="1600" dirty="0" smtClean="0"/>
          </a:p>
          <a:p>
            <a:pPr marL="0" indent="0">
              <a:buNone/>
            </a:pPr>
            <a:endParaRPr lang="bg-BG" sz="1000" dirty="0" smtClean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156132" y="5184328"/>
            <a:ext cx="3120120" cy="2196244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4256" tIns="47128" rIns="94256" bIns="47128" rtlCol="0">
            <a:normAutofit/>
          </a:bodyPr>
          <a:lstStyle>
            <a:lvl1pPr marL="353461" indent="-35346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5833" indent="-294551" algn="l" defTabSz="94256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204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9486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0768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2050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3331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4613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5895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1400" dirty="0" smtClean="0"/>
              <a:t>Съществуващи</a:t>
            </a:r>
            <a:r>
              <a:rPr lang="bg-BG" sz="1600" dirty="0" smtClean="0"/>
              <a:t> </a:t>
            </a:r>
            <a:r>
              <a:rPr lang="bg-BG" sz="1400" dirty="0" smtClean="0"/>
              <a:t>решения</a:t>
            </a:r>
            <a:endParaRPr lang="bg-BG" sz="1600" dirty="0" smtClean="0"/>
          </a:p>
          <a:p>
            <a:pPr marL="0" indent="0">
              <a:buNone/>
            </a:pPr>
            <a:endParaRPr lang="bg-BG" sz="1000" dirty="0" smtClean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19" name="Content Placeholder 4"/>
          <p:cNvSpPr txBox="1">
            <a:spLocks/>
          </p:cNvSpPr>
          <p:nvPr/>
        </p:nvSpPr>
        <p:spPr>
          <a:xfrm>
            <a:off x="156132" y="9216777"/>
            <a:ext cx="3120119" cy="756412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4256" tIns="47128" rIns="94256" bIns="47128" rtlCol="0">
            <a:normAutofit/>
          </a:bodyPr>
          <a:lstStyle>
            <a:defPPr>
              <a:defRPr lang="en-US"/>
            </a:defPPr>
            <a:lvl1pPr marL="353461" indent="-353461">
              <a:spcBef>
                <a:spcPct val="20000"/>
              </a:spcBef>
              <a:buFont typeface="Arial" pitchFamily="34" charset="0"/>
              <a:buChar char="•"/>
              <a:defRPr sz="1400">
                <a:solidFill>
                  <a:schemeClr val="tx1"/>
                </a:solidFill>
              </a:defRPr>
            </a:lvl1pPr>
            <a:lvl2pPr marL="765833" indent="-294551">
              <a:spcBef>
                <a:spcPct val="20000"/>
              </a:spcBef>
              <a:buFont typeface="Arial" pitchFamily="34" charset="0"/>
              <a:buChar char="–"/>
              <a:defRPr sz="2500">
                <a:solidFill>
                  <a:schemeClr val="tx1"/>
                </a:solidFill>
              </a:defRPr>
            </a:lvl2pPr>
            <a:lvl3pPr marL="1178204" indent="-235641">
              <a:spcBef>
                <a:spcPct val="20000"/>
              </a:spcBef>
              <a:buFont typeface="Arial" pitchFamily="34" charset="0"/>
              <a:buChar char="•"/>
              <a:defRPr sz="2100">
                <a:solidFill>
                  <a:schemeClr val="tx1"/>
                </a:solidFill>
              </a:defRPr>
            </a:lvl3pPr>
            <a:lvl4pPr marL="1649486" indent="-235641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</a:defRPr>
            </a:lvl4pPr>
            <a:lvl5pPr marL="2120768" indent="-235641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</a:defRPr>
            </a:lvl5pPr>
            <a:lvl6pPr marL="2592050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6pPr>
            <a:lvl7pPr marL="3063331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7pPr>
            <a:lvl8pPr marL="3534613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8pPr>
            <a:lvl9pPr marL="4005895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bg-BG" sz="1200" dirty="0"/>
              <a:t>Сивите </a:t>
            </a:r>
            <a:r>
              <a:rPr lang="bg-BG" sz="1200" dirty="0" smtClean="0"/>
              <a:t>полета </a:t>
            </a:r>
            <a:r>
              <a:rPr lang="bg-BG" sz="1200" dirty="0"/>
              <a:t>са </a:t>
            </a:r>
            <a:r>
              <a:rPr lang="bg-BG" sz="1200" b="1" dirty="0" smtClean="0"/>
              <a:t>задължителни </a:t>
            </a:r>
            <a:r>
              <a:rPr lang="bg-BG" sz="1200" dirty="0" smtClean="0"/>
              <a:t>по</a:t>
            </a:r>
            <a:r>
              <a:rPr lang="bg-BG" sz="1200" b="1" dirty="0" smtClean="0"/>
              <a:t> съдържание и разположение</a:t>
            </a:r>
            <a:r>
              <a:rPr lang="bg-BG" sz="1200" dirty="0" smtClean="0"/>
              <a:t>, </a:t>
            </a:r>
            <a:r>
              <a:rPr lang="bg-BG" sz="1200" dirty="0"/>
              <a:t>белите и фигурите са според желанието на авторите</a:t>
            </a:r>
            <a:endParaRPr lang="en-US" sz="1200" dirty="0"/>
          </a:p>
        </p:txBody>
      </p:sp>
      <p:sp>
        <p:nvSpPr>
          <p:cNvPr id="20" name="Content Placeholder 4"/>
          <p:cNvSpPr txBox="1">
            <a:spLocks/>
          </p:cNvSpPr>
          <p:nvPr/>
        </p:nvSpPr>
        <p:spPr>
          <a:xfrm>
            <a:off x="3406202" y="6120432"/>
            <a:ext cx="3271989" cy="1963008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4256" tIns="47128" rIns="94256" bIns="47128" rtlCol="0">
            <a:normAutofit/>
          </a:bodyPr>
          <a:lstStyle>
            <a:defPPr>
              <a:defRPr lang="en-US"/>
            </a:defPPr>
            <a:lvl1pPr marL="353461" indent="-353461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765833" indent="-294551">
              <a:spcBef>
                <a:spcPct val="20000"/>
              </a:spcBef>
              <a:buFont typeface="Arial" pitchFamily="34" charset="0"/>
              <a:buChar char="–"/>
              <a:defRPr sz="2500">
                <a:solidFill>
                  <a:schemeClr val="tx1"/>
                </a:solidFill>
              </a:defRPr>
            </a:lvl2pPr>
            <a:lvl3pPr marL="1178204" indent="-235641">
              <a:spcBef>
                <a:spcPct val="20000"/>
              </a:spcBef>
              <a:buFont typeface="Arial" pitchFamily="34" charset="0"/>
              <a:buChar char="•"/>
              <a:defRPr sz="2100">
                <a:solidFill>
                  <a:schemeClr val="tx1"/>
                </a:solidFill>
              </a:defRPr>
            </a:lvl3pPr>
            <a:lvl4pPr marL="1649486" indent="-235641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</a:defRPr>
            </a:lvl4pPr>
            <a:lvl5pPr marL="2120768" indent="-235641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</a:defRPr>
            </a:lvl5pPr>
            <a:lvl6pPr marL="2592050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6pPr>
            <a:lvl7pPr marL="3063331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7pPr>
            <a:lvl8pPr marL="3534613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8pPr>
            <a:lvl9pPr marL="4005895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r>
              <a:rPr lang="bg-BG" sz="1400" dirty="0" smtClean="0"/>
              <a:t>Анализ</a:t>
            </a:r>
            <a:endParaRPr lang="bg-BG" dirty="0" smtClean="0"/>
          </a:p>
          <a:p>
            <a:pPr marL="0" indent="0">
              <a:buNone/>
            </a:pPr>
            <a:endParaRPr lang="bg-BG" sz="1000" dirty="0" smtClean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21" name="Content Placeholder 4"/>
          <p:cNvSpPr txBox="1">
            <a:spLocks/>
          </p:cNvSpPr>
          <p:nvPr/>
        </p:nvSpPr>
        <p:spPr>
          <a:xfrm>
            <a:off x="3404031" y="8209552"/>
            <a:ext cx="3274160" cy="1435142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4256" tIns="47128" rIns="94256" bIns="47128" rtlCol="0">
            <a:normAutofit/>
          </a:bodyPr>
          <a:lstStyle>
            <a:defPPr>
              <a:defRPr lang="en-US"/>
            </a:defPPr>
            <a:lvl1pPr marL="353461" indent="-353461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765833" indent="-294551">
              <a:spcBef>
                <a:spcPct val="20000"/>
              </a:spcBef>
              <a:buFont typeface="Arial" pitchFamily="34" charset="0"/>
              <a:buChar char="–"/>
              <a:defRPr sz="2500">
                <a:solidFill>
                  <a:schemeClr val="tx1"/>
                </a:solidFill>
              </a:defRPr>
            </a:lvl2pPr>
            <a:lvl3pPr marL="1178204" indent="-235641">
              <a:spcBef>
                <a:spcPct val="20000"/>
              </a:spcBef>
              <a:buFont typeface="Arial" pitchFamily="34" charset="0"/>
              <a:buChar char="•"/>
              <a:defRPr sz="2100">
                <a:solidFill>
                  <a:schemeClr val="tx1"/>
                </a:solidFill>
              </a:defRPr>
            </a:lvl3pPr>
            <a:lvl4pPr marL="1649486" indent="-235641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</a:defRPr>
            </a:lvl4pPr>
            <a:lvl5pPr marL="2120768" indent="-235641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</a:defRPr>
            </a:lvl5pPr>
            <a:lvl6pPr marL="2592050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6pPr>
            <a:lvl7pPr marL="3063331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7pPr>
            <a:lvl8pPr marL="3534613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8pPr>
            <a:lvl9pPr marL="4005895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r>
              <a:rPr lang="bg-BG" sz="1400" dirty="0" smtClean="0"/>
              <a:t>Изводи</a:t>
            </a:r>
          </a:p>
          <a:p>
            <a:pPr marL="0" indent="0">
              <a:buNone/>
            </a:pPr>
            <a:r>
              <a:rPr lang="bg-BG" sz="1200" dirty="0" smtClean="0"/>
              <a:t>Постерът се записва като  </a:t>
            </a:r>
            <a:r>
              <a:rPr lang="en-US" sz="1200" b="1" dirty="0" smtClean="0"/>
              <a:t>pdf</a:t>
            </a:r>
            <a:r>
              <a:rPr lang="bg-BG" sz="1200" dirty="0" smtClean="0"/>
              <a:t>  файл</a:t>
            </a:r>
            <a:r>
              <a:rPr lang="en-US" sz="1200" dirty="0" smtClean="0"/>
              <a:t> </a:t>
            </a:r>
            <a:r>
              <a:rPr lang="bg-BG" sz="1200" dirty="0" smtClean="0"/>
              <a:t>(</a:t>
            </a:r>
            <a:r>
              <a:rPr lang="en-US" sz="1200" i="1" dirty="0" smtClean="0"/>
              <a:t>save as</a:t>
            </a:r>
            <a:r>
              <a:rPr lang="en-US" sz="1200" dirty="0" smtClean="0"/>
              <a:t>)</a:t>
            </a:r>
            <a:r>
              <a:rPr lang="bg-BG" sz="1200" dirty="0" smtClean="0"/>
              <a:t> и се печата в копирен център на формат  </a:t>
            </a:r>
            <a:r>
              <a:rPr lang="bg-BG" sz="1200" b="1" dirty="0" smtClean="0"/>
              <a:t>А1</a:t>
            </a:r>
            <a:r>
              <a:rPr lang="bg-BG" sz="1200" dirty="0" smtClean="0"/>
              <a:t>.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23" name="Content Placeholder 4"/>
          <p:cNvSpPr txBox="1">
            <a:spLocks/>
          </p:cNvSpPr>
          <p:nvPr/>
        </p:nvSpPr>
        <p:spPr>
          <a:xfrm>
            <a:off x="156132" y="499049"/>
            <a:ext cx="6501739" cy="1012870"/>
          </a:xfrm>
          <a:prstGeom prst="rect">
            <a:avLst/>
          </a:prstGeom>
          <a:solidFill>
            <a:schemeClr val="bg2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4256" tIns="47128" rIns="94256" bIns="47128" rtlCol="0">
            <a:noAutofit/>
          </a:bodyPr>
          <a:lstStyle>
            <a:lvl1pPr marL="353461" indent="-35346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5833" indent="-294551" algn="l" defTabSz="94256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8204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9486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20768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2050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63331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34613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05895" indent="-235641" algn="l" defTabSz="94256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bg-BG" sz="2000" b="1" dirty="0" smtClean="0"/>
              <a:t>ИНСТР</a:t>
            </a:r>
            <a:r>
              <a:rPr lang="bg-BG" sz="2000" b="1" dirty="0"/>
              <a:t>У</a:t>
            </a:r>
            <a:r>
              <a:rPr lang="bg-BG" sz="2000" b="1" dirty="0" smtClean="0"/>
              <a:t>КЦИЯ ЗА ОФОРМЯНЕ НА ПОСТЕРИТЕ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bg-BG" sz="2000" b="1" dirty="0" smtClean="0"/>
              <a:t>(ЗАГЛАВИЕ НА ДОКЛАДА)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bg-BG" sz="1800" b="1" dirty="0" smtClean="0"/>
              <a:t>Първи АВТОР, Втори АВТОР, Трети АВТОР</a:t>
            </a:r>
          </a:p>
          <a:p>
            <a:pPr marL="0" indent="0" algn="ctr">
              <a:buNone/>
            </a:pPr>
            <a:endParaRPr lang="en-US" sz="2000" dirty="0"/>
          </a:p>
        </p:txBody>
      </p:sp>
      <p:sp>
        <p:nvSpPr>
          <p:cNvPr id="27" name="Content Placeholder 4"/>
          <p:cNvSpPr txBox="1">
            <a:spLocks/>
          </p:cNvSpPr>
          <p:nvPr/>
        </p:nvSpPr>
        <p:spPr>
          <a:xfrm>
            <a:off x="3406203" y="4018168"/>
            <a:ext cx="3260542" cy="1963008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4256" tIns="47128" rIns="94256" bIns="47128" rtlCol="0">
            <a:normAutofit/>
          </a:bodyPr>
          <a:lstStyle>
            <a:defPPr>
              <a:defRPr lang="en-US"/>
            </a:defPPr>
            <a:lvl1pPr marL="353461" indent="-353461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765833" indent="-294551">
              <a:spcBef>
                <a:spcPct val="20000"/>
              </a:spcBef>
              <a:buFont typeface="Arial" pitchFamily="34" charset="0"/>
              <a:buChar char="–"/>
              <a:defRPr sz="2500">
                <a:solidFill>
                  <a:schemeClr val="tx1"/>
                </a:solidFill>
              </a:defRPr>
            </a:lvl2pPr>
            <a:lvl3pPr marL="1178204" indent="-235641">
              <a:spcBef>
                <a:spcPct val="20000"/>
              </a:spcBef>
              <a:buFont typeface="Arial" pitchFamily="34" charset="0"/>
              <a:buChar char="•"/>
              <a:defRPr sz="2100">
                <a:solidFill>
                  <a:schemeClr val="tx1"/>
                </a:solidFill>
              </a:defRPr>
            </a:lvl3pPr>
            <a:lvl4pPr marL="1649486" indent="-235641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</a:defRPr>
            </a:lvl4pPr>
            <a:lvl5pPr marL="2120768" indent="-235641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</a:defRPr>
            </a:lvl5pPr>
            <a:lvl6pPr marL="2592050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6pPr>
            <a:lvl7pPr marL="3063331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7pPr>
            <a:lvl8pPr marL="3534613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8pPr>
            <a:lvl9pPr marL="4005895" indent="-235641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r>
              <a:rPr lang="bg-BG" sz="1400" dirty="0" smtClean="0"/>
              <a:t>Резултати</a:t>
            </a:r>
            <a:endParaRPr lang="bg-BG" dirty="0" smtClean="0"/>
          </a:p>
          <a:p>
            <a:pPr marL="0" indent="0">
              <a:buNone/>
            </a:pPr>
            <a:endParaRPr lang="bg-BG" sz="1000" dirty="0" smtClean="0"/>
          </a:p>
          <a:p>
            <a:pPr marL="0" indent="0">
              <a:buNone/>
            </a:pPr>
            <a:endParaRPr lang="bg-BG" sz="1000" dirty="0"/>
          </a:p>
          <a:p>
            <a:pPr marL="0" indent="0">
              <a:buNone/>
            </a:pPr>
            <a:endParaRPr lang="bg-BG" sz="1000" dirty="0" smtClean="0"/>
          </a:p>
          <a:p>
            <a:pPr marL="0" indent="0">
              <a:buNone/>
            </a:pPr>
            <a:endParaRPr lang="en-US" sz="1000" dirty="0"/>
          </a:p>
        </p:txBody>
      </p:sp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311993"/>
              </p:ext>
            </p:extLst>
          </p:nvPr>
        </p:nvGraphicFramePr>
        <p:xfrm>
          <a:off x="3708301" y="4287460"/>
          <a:ext cx="2664296" cy="1544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33" y="7469336"/>
            <a:ext cx="3120120" cy="1688623"/>
          </a:xfrm>
          <a:prstGeom prst="rect">
            <a:avLst/>
          </a:prstGeom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37" y="89030"/>
            <a:ext cx="1116712" cy="33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62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92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Cambria Math</vt:lpstr>
      <vt:lpstr>Georgia</vt:lpstr>
      <vt:lpstr>Office Theme</vt:lpstr>
      <vt:lpstr>X КОНФЕРЕНЦИЯ „БулЕФ 2018"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НАУЧНА КОНФЕРЕНЦИЯ "ЕФ 2013"</dc:title>
  <dc:creator>Nikolai</dc:creator>
  <cp:lastModifiedBy>Matanov</cp:lastModifiedBy>
  <cp:revision>36</cp:revision>
  <cp:lastPrinted>2013-07-23T14:42:53Z</cp:lastPrinted>
  <dcterms:created xsi:type="dcterms:W3CDTF">2013-07-16T17:23:18Z</dcterms:created>
  <dcterms:modified xsi:type="dcterms:W3CDTF">2018-08-03T13:35:31Z</dcterms:modified>
</cp:coreProperties>
</file>